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58" r:id="rId4"/>
    <p:sldId id="259" r:id="rId5"/>
    <p:sldId id="260" r:id="rId6"/>
    <p:sldId id="265" r:id="rId7"/>
    <p:sldId id="257" r:id="rId8"/>
    <p:sldId id="264" r:id="rId9"/>
    <p:sldId id="262" r:id="rId10"/>
    <p:sldId id="261"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p:scale>
          <a:sx n="67" d="100"/>
          <a:sy n="67" d="100"/>
        </p:scale>
        <p:origin x="645" y="-5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1829452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206794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3703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72093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537468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00588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474809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755805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68729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53202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384325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999821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77367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467063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558081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73265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12/3/2019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282794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12/3/2019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‹N°›</a:t>
            </a:fld>
            <a:endParaRPr lang="en-US" dirty="0"/>
          </a:p>
        </p:txBody>
      </p:sp>
    </p:spTree>
    <p:extLst>
      <p:ext uri="{BB962C8B-B14F-4D97-AF65-F5344CB8AC3E}">
        <p14:creationId xmlns:p14="http://schemas.microsoft.com/office/powerpoint/2010/main" val="11082352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6fwwR9VmqRc?feature=oembe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nOZj2OpqHyc?feature=oemb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KaVL_6ugIJA?feature=oembe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955713B6-AE02-4D75-9511-38DD4616E02F}"/>
              </a:ext>
            </a:extLst>
          </p:cNvPr>
          <p:cNvPicPr>
            <a:picLocks noChangeAspect="1"/>
          </p:cNvPicPr>
          <p:nvPr/>
        </p:nvPicPr>
        <p:blipFill rotWithShape="1">
          <a:blip r:embed="rId3"/>
          <a:srcRect t="15730"/>
          <a:stretch/>
        </p:blipFill>
        <p:spPr>
          <a:xfrm>
            <a:off x="20" y="0"/>
            <a:ext cx="12191980" cy="6857990"/>
          </a:xfrm>
          <a:prstGeom prst="rect">
            <a:avLst/>
          </a:prstGeom>
        </p:spPr>
      </p:pic>
      <p:sp useBgFill="1">
        <p:nvSpPr>
          <p:cNvPr id="2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re 1">
            <a:extLst>
              <a:ext uri="{FF2B5EF4-FFF2-40B4-BE49-F238E27FC236}">
                <a16:creationId xmlns:a16="http://schemas.microsoft.com/office/drawing/2014/main" id="{F075F38B-4CB8-4110-9B1E-680E93C97CE6}"/>
              </a:ext>
            </a:extLst>
          </p:cNvPr>
          <p:cNvSpPr>
            <a:spLocks noGrp="1"/>
          </p:cNvSpPr>
          <p:nvPr>
            <p:ph type="ctrTitle"/>
          </p:nvPr>
        </p:nvSpPr>
        <p:spPr>
          <a:xfrm>
            <a:off x="2480733" y="2074339"/>
            <a:ext cx="7219954" cy="1828801"/>
          </a:xfrm>
        </p:spPr>
        <p:txBody>
          <a:bodyPr>
            <a:normAutofit/>
          </a:bodyPr>
          <a:lstStyle/>
          <a:p>
            <a:r>
              <a:rPr lang="fr-FR" sz="4100" b="1">
                <a:latin typeface="Calisto MT" panose="02040603050505030304" pitchFamily="18" charset="0"/>
              </a:rPr>
              <a:t>La métropolisation, un processus mondial différencié</a:t>
            </a:r>
            <a:endParaRPr lang="fr-FR" sz="4100">
              <a:latin typeface="Calisto MT" panose="02040603050505030304" pitchFamily="18" charset="0"/>
            </a:endParaRPr>
          </a:p>
        </p:txBody>
      </p:sp>
      <p:sp>
        <p:nvSpPr>
          <p:cNvPr id="3" name="Sous-titre 2">
            <a:extLst>
              <a:ext uri="{FF2B5EF4-FFF2-40B4-BE49-F238E27FC236}">
                <a16:creationId xmlns:a16="http://schemas.microsoft.com/office/drawing/2014/main" id="{213C0424-5306-440B-AE7D-6D26659A47C2}"/>
              </a:ext>
            </a:extLst>
          </p:cNvPr>
          <p:cNvSpPr>
            <a:spLocks noGrp="1"/>
          </p:cNvSpPr>
          <p:nvPr>
            <p:ph type="subTitle" idx="1"/>
          </p:nvPr>
        </p:nvSpPr>
        <p:spPr>
          <a:xfrm>
            <a:off x="2480733" y="3903138"/>
            <a:ext cx="7219954" cy="1049867"/>
          </a:xfrm>
        </p:spPr>
        <p:txBody>
          <a:bodyPr>
            <a:normAutofit/>
          </a:bodyPr>
          <a:lstStyle/>
          <a:p>
            <a:pPr>
              <a:lnSpc>
                <a:spcPct val="100000"/>
              </a:lnSpc>
            </a:pPr>
            <a:r>
              <a:rPr lang="fr-FR" b="1" dirty="0">
                <a:solidFill>
                  <a:srgbClr val="E6AE55"/>
                </a:solidFill>
                <a:latin typeface="Calisto MT" panose="02040603050505030304" pitchFamily="18" charset="0"/>
              </a:rPr>
              <a:t>Chapitre 2 : </a:t>
            </a:r>
          </a:p>
          <a:p>
            <a:pPr>
              <a:lnSpc>
                <a:spcPct val="100000"/>
              </a:lnSpc>
            </a:pPr>
            <a:r>
              <a:rPr lang="fr-FR" b="1" dirty="0">
                <a:solidFill>
                  <a:srgbClr val="E6AE55"/>
                </a:solidFill>
                <a:latin typeface="Calisto MT" panose="02040603050505030304" pitchFamily="18" charset="0"/>
              </a:rPr>
              <a:t>Des métropoles inégales et en mutation</a:t>
            </a:r>
          </a:p>
          <a:p>
            <a:pPr>
              <a:lnSpc>
                <a:spcPct val="100000"/>
              </a:lnSpc>
            </a:pPr>
            <a:endParaRPr lang="fr-FR" dirty="0">
              <a:solidFill>
                <a:srgbClr val="E6AE55"/>
              </a:solidFill>
            </a:endParaRPr>
          </a:p>
        </p:txBody>
      </p:sp>
    </p:spTree>
    <p:extLst>
      <p:ext uri="{BB962C8B-B14F-4D97-AF65-F5344CB8AC3E}">
        <p14:creationId xmlns:p14="http://schemas.microsoft.com/office/powerpoint/2010/main" val="3557303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1C5FC1-EABC-4526-9951-C16E75BA83BD}"/>
              </a:ext>
            </a:extLst>
          </p:cNvPr>
          <p:cNvSpPr>
            <a:spLocks noGrp="1"/>
          </p:cNvSpPr>
          <p:nvPr>
            <p:ph type="title"/>
          </p:nvPr>
        </p:nvSpPr>
        <p:spPr>
          <a:xfrm>
            <a:off x="600890" y="609600"/>
            <a:ext cx="10894423" cy="1257300"/>
          </a:xfrm>
        </p:spPr>
        <p:txBody>
          <a:bodyPr>
            <a:normAutofit fontScale="90000"/>
          </a:bodyPr>
          <a:lstStyle/>
          <a:p>
            <a:r>
              <a:rPr lang="fr-FR" b="1" dirty="0">
                <a:solidFill>
                  <a:srgbClr val="FFFFFF"/>
                </a:solidFill>
                <a:cs typeface="Calibri Light" panose="020F0302020204030204" pitchFamily="34" charset="0"/>
              </a:rPr>
              <a:t>Cours n°2 : </a:t>
            </a:r>
            <a:br>
              <a:rPr lang="fr-FR" b="1" dirty="0">
                <a:solidFill>
                  <a:srgbClr val="FFFFFF"/>
                </a:solidFill>
                <a:cs typeface="Calibri Light" panose="020F0302020204030204" pitchFamily="34" charset="0"/>
              </a:rPr>
            </a:br>
            <a:r>
              <a:rPr lang="fr-FR" b="1" dirty="0">
                <a:solidFill>
                  <a:srgbClr val="FFFFFF"/>
                </a:solidFill>
                <a:cs typeface="Calibri Light" panose="020F0302020204030204" pitchFamily="34" charset="0"/>
              </a:rPr>
              <a:t>Gérer durablement les métropoles</a:t>
            </a:r>
            <a:endParaRPr lang="fr-FR" dirty="0"/>
          </a:p>
        </p:txBody>
      </p:sp>
      <p:sp>
        <p:nvSpPr>
          <p:cNvPr id="5" name="ZoneTexte 4">
            <a:extLst>
              <a:ext uri="{FF2B5EF4-FFF2-40B4-BE49-F238E27FC236}">
                <a16:creationId xmlns:a16="http://schemas.microsoft.com/office/drawing/2014/main" id="{C672BA86-D7F8-45D1-9AA2-32EA97445FBE}"/>
              </a:ext>
            </a:extLst>
          </p:cNvPr>
          <p:cNvSpPr txBox="1"/>
          <p:nvPr/>
        </p:nvSpPr>
        <p:spPr>
          <a:xfrm>
            <a:off x="0" y="2116183"/>
            <a:ext cx="12192000" cy="6133987"/>
          </a:xfrm>
          <a:prstGeom prst="rect">
            <a:avLst/>
          </a:prstGeom>
          <a:solidFill>
            <a:schemeClr val="tx1"/>
          </a:solidFill>
        </p:spPr>
        <p:txBody>
          <a:bodyPr wrap="square" rtlCol="0">
            <a:spAutoFit/>
          </a:bodyPr>
          <a:lstStyle/>
          <a:p>
            <a:pPr marL="342900" indent="-342900" algn="just">
              <a:buFont typeface="Wingdings" panose="05000000000000000000" pitchFamily="2" charset="2"/>
              <a:buChar char="Ø"/>
            </a:pPr>
            <a:r>
              <a:rPr lang="fr-FR" sz="1600" dirty="0">
                <a:solidFill>
                  <a:schemeClr val="bg1"/>
                </a:solidFill>
                <a:latin typeface="Calisto MT" panose="02040603050505030304" pitchFamily="18" charset="0"/>
              </a:rPr>
              <a:t>La lutte contre l’étalement urbain passe par une politique en faveur des centres. Les métropoles se font polycentriques pour limiter les déplacements et la congestion des infrastructures. Ces centres secondaires sont cependant incomplets.</a:t>
            </a:r>
          </a:p>
          <a:p>
            <a:pPr algn="just"/>
            <a:endParaRPr lang="fr-FR" sz="1600" dirty="0">
              <a:solidFill>
                <a:schemeClr val="bg1"/>
              </a:solidFill>
              <a:latin typeface="Calisto MT" panose="02040603050505030304" pitchFamily="18" charset="0"/>
            </a:endParaRPr>
          </a:p>
          <a:p>
            <a:pPr marL="342900" indent="-342900" algn="just">
              <a:buFont typeface="Wingdings" panose="05000000000000000000" pitchFamily="2" charset="2"/>
              <a:buChar char="Ø"/>
            </a:pPr>
            <a:r>
              <a:rPr lang="fr-FR" sz="1600" dirty="0">
                <a:solidFill>
                  <a:schemeClr val="bg1"/>
                </a:solidFill>
                <a:latin typeface="Calisto MT" panose="02040603050505030304" pitchFamily="18" charset="0"/>
              </a:rPr>
              <a:t>Dans le même temps, les centres anciens sont réhabilités. Les quartiers prennent de la valeur, accroissant la gentrification (des ghettos peuvent perdurer, notamment aux États-Unis). Les grandes opérations de </a:t>
            </a:r>
            <a:r>
              <a:rPr lang="fr-FR" sz="1600" b="1" dirty="0">
                <a:solidFill>
                  <a:schemeClr val="bg1"/>
                </a:solidFill>
                <a:latin typeface="Calisto MT" panose="02040603050505030304" pitchFamily="18" charset="0"/>
              </a:rPr>
              <a:t>rénovation* </a:t>
            </a:r>
            <a:r>
              <a:rPr lang="fr-FR" sz="1600" dirty="0">
                <a:solidFill>
                  <a:schemeClr val="bg1"/>
                </a:solidFill>
                <a:latin typeface="Calisto MT" panose="02040603050505030304" pitchFamily="18" charset="0"/>
              </a:rPr>
              <a:t>urbaine peuvent aussi accentuer les inégalités au sein des métropoles.</a:t>
            </a:r>
          </a:p>
          <a:p>
            <a:pPr marL="342900" indent="-342900" algn="just">
              <a:buFont typeface="Wingdings" panose="05000000000000000000" pitchFamily="2" charset="2"/>
              <a:buChar char="Ø"/>
            </a:pPr>
            <a:endParaRPr lang="fr-FR" sz="1600" dirty="0">
              <a:solidFill>
                <a:schemeClr val="bg1"/>
              </a:solidFill>
              <a:latin typeface="Calisto MT" panose="02040603050505030304" pitchFamily="18" charset="0"/>
            </a:endParaRPr>
          </a:p>
          <a:p>
            <a:pPr marL="342900" indent="-342900" algn="just">
              <a:buFont typeface="Wingdings" panose="05000000000000000000" pitchFamily="2" charset="2"/>
              <a:buChar char="Ø"/>
            </a:pPr>
            <a:r>
              <a:rPr lang="fr-FR" sz="1600" dirty="0">
                <a:solidFill>
                  <a:schemeClr val="bg1"/>
                </a:solidFill>
                <a:effectLst/>
                <a:latin typeface="Calisto MT" panose="02040603050505030304" pitchFamily="18" charset="0"/>
              </a:rPr>
              <a:t>Les politiques d’aménagement ont souvent un but économique mais elles prennent de plus en plus en compte l’environnement, dans les pays des Nords comme dans les pays des Suds. On voit fleurir des associations de riverains qui portent des revendications de type </a:t>
            </a:r>
            <a:r>
              <a:rPr lang="fr-FR" sz="1600" b="1" dirty="0">
                <a:solidFill>
                  <a:schemeClr val="bg1"/>
                </a:solidFill>
                <a:effectLst/>
                <a:latin typeface="Calisto MT" panose="02040603050505030304" pitchFamily="18" charset="0"/>
              </a:rPr>
              <a:t>NIMBY*</a:t>
            </a:r>
          </a:p>
          <a:p>
            <a:pPr algn="just"/>
            <a:endParaRPr lang="fr-FR" sz="1600" dirty="0">
              <a:solidFill>
                <a:schemeClr val="bg1"/>
              </a:solidFill>
              <a:effectLst/>
              <a:latin typeface="Calisto MT" panose="02040603050505030304" pitchFamily="18" charset="0"/>
            </a:endParaRPr>
          </a:p>
          <a:p>
            <a:pPr marL="342900" indent="-342900" algn="just">
              <a:buFont typeface="Wingdings" panose="05000000000000000000" pitchFamily="2" charset="2"/>
              <a:buChar char="Ø"/>
            </a:pPr>
            <a:r>
              <a:rPr lang="fr-FR" sz="1600" b="1" dirty="0">
                <a:solidFill>
                  <a:schemeClr val="bg1"/>
                </a:solidFill>
                <a:effectLst/>
                <a:latin typeface="Calisto MT" panose="02040603050505030304" pitchFamily="18" charset="0"/>
              </a:rPr>
              <a:t>La gouvernance des métropoles* </a:t>
            </a:r>
            <a:r>
              <a:rPr lang="fr-FR" sz="1600" dirty="0">
                <a:solidFill>
                  <a:schemeClr val="bg1"/>
                </a:solidFill>
                <a:effectLst/>
                <a:latin typeface="Calisto MT" panose="02040603050505030304" pitchFamily="18" charset="0"/>
              </a:rPr>
              <a:t>reste difficile : l’étalement urbain dépasse souvent les limites municipales, limitant la cohésion des politiques publiques. Dans le même temps, les citoyens réclament une meilleure prise en compte de leur avis.</a:t>
            </a:r>
            <a:endParaRPr lang="fr-FR" sz="1600" i="1" dirty="0">
              <a:solidFill>
                <a:schemeClr val="bg1"/>
              </a:solidFill>
              <a:effectLst/>
              <a:latin typeface="Calisto MT" panose="02040603050505030304" pitchFamily="18" charset="0"/>
            </a:endParaRPr>
          </a:p>
          <a:p>
            <a:pPr algn="just"/>
            <a:endParaRPr lang="fr-FR" sz="1600" i="1" dirty="0">
              <a:solidFill>
                <a:schemeClr val="bg1"/>
              </a:solidFill>
              <a:effectLst/>
              <a:latin typeface="Calisto MT" panose="02040603050505030304" pitchFamily="18" charset="0"/>
            </a:endParaRPr>
          </a:p>
          <a:p>
            <a:pPr marL="342900" indent="-342900" algn="just">
              <a:buFont typeface="Wingdings" panose="05000000000000000000" pitchFamily="2" charset="2"/>
              <a:buChar char="Ø"/>
            </a:pPr>
            <a:r>
              <a:rPr lang="fr-FR" sz="1600" b="1" dirty="0">
                <a:solidFill>
                  <a:schemeClr val="bg1"/>
                </a:solidFill>
                <a:latin typeface="Calisto MT" panose="02040603050505030304" pitchFamily="18" charset="0"/>
              </a:rPr>
              <a:t>Chiffres clés :</a:t>
            </a:r>
            <a:r>
              <a:rPr lang="fr-FR" sz="1600" dirty="0">
                <a:solidFill>
                  <a:schemeClr val="bg1"/>
                </a:solidFill>
                <a:latin typeface="Calisto MT" panose="02040603050505030304" pitchFamily="18" charset="0"/>
              </a:rPr>
              <a:t> 1 million d’habitant à Dharavi, plus grand bidonville d’Inde. 14 000 $ = prix moyen du mètre carré à New-York – ce prix varie entre 10 700 $ et 21 500 $ en fonction des quartiers.</a:t>
            </a:r>
            <a:endParaRPr lang="fr-FR" sz="1600" b="1" dirty="0">
              <a:solidFill>
                <a:schemeClr val="bg1"/>
              </a:solidFill>
              <a:effectLst/>
              <a:latin typeface="Calisto MT" panose="02040603050505030304" pitchFamily="18" charset="0"/>
            </a:endParaRPr>
          </a:p>
          <a:p>
            <a:pPr marL="342900" indent="-342900" algn="just">
              <a:buFont typeface="Wingdings" panose="05000000000000000000" pitchFamily="2" charset="2"/>
              <a:buChar char="Ø"/>
            </a:pPr>
            <a:endParaRPr lang="fr-FR" sz="1600" i="1" dirty="0">
              <a:solidFill>
                <a:schemeClr val="bg1"/>
              </a:solidFill>
            </a:endParaRPr>
          </a:p>
          <a:p>
            <a:pPr marL="36900" indent="0" algn="just">
              <a:lnSpc>
                <a:spcPct val="90000"/>
              </a:lnSpc>
              <a:buNone/>
            </a:pPr>
            <a:endParaRPr lang="fr-FR" sz="1600" b="1" dirty="0">
              <a:solidFill>
                <a:schemeClr val="bg1"/>
              </a:solidFill>
              <a:cs typeface="Calibri Light" panose="020F0302020204030204" pitchFamily="34" charset="0"/>
            </a:endParaRPr>
          </a:p>
          <a:p>
            <a:pPr marL="36900" indent="0" algn="just">
              <a:lnSpc>
                <a:spcPct val="90000"/>
              </a:lnSpc>
              <a:buNone/>
            </a:pPr>
            <a:r>
              <a:rPr lang="fr-FR" sz="1600" b="1" dirty="0">
                <a:solidFill>
                  <a:schemeClr val="bg1"/>
                </a:solidFill>
                <a:cs typeface="Calibri Light" panose="020F0302020204030204" pitchFamily="34" charset="0"/>
              </a:rPr>
              <a:t>Vocabulaire</a:t>
            </a:r>
            <a:r>
              <a:rPr lang="fr-FR" sz="1600" dirty="0">
                <a:solidFill>
                  <a:schemeClr val="bg1"/>
                </a:solidFill>
                <a:cs typeface="Calibri Light" panose="020F0302020204030204" pitchFamily="34" charset="0"/>
              </a:rPr>
              <a:t>:</a:t>
            </a:r>
          </a:p>
          <a:p>
            <a:pPr marL="285750" indent="-285750" algn="just">
              <a:lnSpc>
                <a:spcPct val="90000"/>
              </a:lnSpc>
              <a:buFontTx/>
              <a:buChar char="-"/>
            </a:pPr>
            <a:r>
              <a:rPr lang="fr-FR" sz="1600" b="1" dirty="0">
                <a:solidFill>
                  <a:schemeClr val="bg1"/>
                </a:solidFill>
                <a:cs typeface="Calibri Light" panose="020F0302020204030204" pitchFamily="34" charset="0"/>
              </a:rPr>
              <a:t>Rénovation </a:t>
            </a:r>
            <a:r>
              <a:rPr lang="fr-FR" sz="1600" dirty="0">
                <a:solidFill>
                  <a:schemeClr val="bg1"/>
                </a:solidFill>
                <a:cs typeface="Calibri Light" panose="020F0302020204030204" pitchFamily="34" charset="0"/>
              </a:rPr>
              <a:t>: Opération d’aménagement consistant à reconstruire des quartiers entiers de la ville. Lorsqu’on rénove sans détruire, on parle de réhabilitation.</a:t>
            </a:r>
          </a:p>
          <a:p>
            <a:pPr marL="285750" indent="-285750" algn="just">
              <a:lnSpc>
                <a:spcPct val="90000"/>
              </a:lnSpc>
              <a:buFontTx/>
              <a:buChar char="-"/>
            </a:pPr>
            <a:r>
              <a:rPr lang="fr-FR" sz="1600" b="1" dirty="0">
                <a:solidFill>
                  <a:schemeClr val="bg1"/>
                </a:solidFill>
                <a:cs typeface="Calibri Light" panose="020F0302020204030204" pitchFamily="34" charset="0"/>
              </a:rPr>
              <a:t>NIMBY </a:t>
            </a:r>
            <a:r>
              <a:rPr lang="fr-FR" sz="1600" dirty="0">
                <a:solidFill>
                  <a:schemeClr val="bg1"/>
                </a:solidFill>
                <a:cs typeface="Calibri Light" panose="020F0302020204030204" pitchFamily="34" charset="0"/>
              </a:rPr>
              <a:t>: Not In </a:t>
            </a:r>
            <a:r>
              <a:rPr lang="fr-FR" sz="1600" dirty="0" err="1">
                <a:solidFill>
                  <a:schemeClr val="bg1"/>
                </a:solidFill>
                <a:cs typeface="Calibri Light" panose="020F0302020204030204" pitchFamily="34" charset="0"/>
              </a:rPr>
              <a:t>My</a:t>
            </a:r>
            <a:r>
              <a:rPr lang="fr-FR" sz="1600" dirty="0">
                <a:solidFill>
                  <a:schemeClr val="bg1"/>
                </a:solidFill>
                <a:cs typeface="Calibri Light" panose="020F0302020204030204" pitchFamily="34" charset="0"/>
              </a:rPr>
              <a:t> </a:t>
            </a:r>
            <a:r>
              <a:rPr lang="fr-FR" sz="1600" dirty="0" err="1">
                <a:solidFill>
                  <a:schemeClr val="bg1"/>
                </a:solidFill>
                <a:cs typeface="Calibri Light" panose="020F0302020204030204" pitchFamily="34" charset="0"/>
              </a:rPr>
              <a:t>BackYard</a:t>
            </a:r>
            <a:r>
              <a:rPr lang="fr-FR" sz="1600" dirty="0">
                <a:solidFill>
                  <a:schemeClr val="bg1"/>
                </a:solidFill>
                <a:cs typeface="Calibri Light" panose="020F0302020204030204" pitchFamily="34" charset="0"/>
              </a:rPr>
              <a:t> (« pas dans mon arrière-cour ») : désigne le refus d’avoir une infrastructure générant des nuisances près de chez soi.</a:t>
            </a:r>
          </a:p>
          <a:p>
            <a:pPr marL="285750" indent="-285750" algn="just">
              <a:lnSpc>
                <a:spcPct val="90000"/>
              </a:lnSpc>
              <a:buFontTx/>
              <a:buChar char="-"/>
            </a:pPr>
            <a:endParaRPr lang="fr-FR" sz="1600" b="1" dirty="0">
              <a:solidFill>
                <a:schemeClr val="bg1"/>
              </a:solidFill>
              <a:cs typeface="Calibri Light" panose="020F0302020204030204" pitchFamily="34" charset="0"/>
            </a:endParaRPr>
          </a:p>
          <a:p>
            <a:pPr algn="just">
              <a:lnSpc>
                <a:spcPct val="90000"/>
              </a:lnSpc>
              <a:buFontTx/>
              <a:buChar char="-"/>
            </a:pPr>
            <a:r>
              <a:rPr lang="fr-FR" sz="1600" b="1" dirty="0">
                <a:solidFill>
                  <a:schemeClr val="bg1"/>
                </a:solidFill>
                <a:cs typeface="Calibri Light" panose="020F0302020204030204" pitchFamily="34" charset="0"/>
              </a:rPr>
              <a:t>Gouvernance métropolitaine </a:t>
            </a:r>
            <a:r>
              <a:rPr lang="fr-FR" sz="1600" dirty="0">
                <a:solidFill>
                  <a:schemeClr val="bg1"/>
                </a:solidFill>
                <a:cs typeface="Calibri Light" panose="020F0302020204030204" pitchFamily="34" charset="0"/>
              </a:rPr>
              <a:t>: Manière dont les pouvoirs sont exercés et organisés par l’ensemble des acteurs et des institutions impliqués dans le fonctionnement de la métropole.</a:t>
            </a:r>
          </a:p>
        </p:txBody>
      </p:sp>
    </p:spTree>
    <p:extLst>
      <p:ext uri="{BB962C8B-B14F-4D97-AF65-F5344CB8AC3E}">
        <p14:creationId xmlns:p14="http://schemas.microsoft.com/office/powerpoint/2010/main" val="3270385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076D61-723C-42A9-A89F-F285A37A0289}"/>
              </a:ext>
            </a:extLst>
          </p:cNvPr>
          <p:cNvSpPr>
            <a:spLocks noGrp="1"/>
          </p:cNvSpPr>
          <p:nvPr>
            <p:ph type="title"/>
          </p:nvPr>
        </p:nvSpPr>
        <p:spPr>
          <a:xfrm>
            <a:off x="913795" y="609600"/>
            <a:ext cx="10353762" cy="1257300"/>
          </a:xfrm>
        </p:spPr>
        <p:txBody>
          <a:bodyPr>
            <a:normAutofit fontScale="90000"/>
          </a:bodyPr>
          <a:lstStyle/>
          <a:p>
            <a:r>
              <a:rPr lang="fr-FR"/>
              <a:t>Une Gated Community</a:t>
            </a:r>
            <a:br>
              <a:rPr lang="fr-FR"/>
            </a:br>
            <a:r>
              <a:rPr lang="fr-FR"/>
              <a:t>Générique de la série </a:t>
            </a:r>
            <a:r>
              <a:rPr lang="fr-FR" i="1"/>
              <a:t>Weeds</a:t>
            </a:r>
            <a:endParaRPr lang="fr-FR" i="1" dirty="0"/>
          </a:p>
        </p:txBody>
      </p:sp>
      <p:pic>
        <p:nvPicPr>
          <p:cNvPr id="4" name="Média en ligne 3" title="Weeds - The Opening (le generique)">
            <a:hlinkClick r:id="" action="ppaction://media"/>
            <a:extLst>
              <a:ext uri="{FF2B5EF4-FFF2-40B4-BE49-F238E27FC236}">
                <a16:creationId xmlns:a16="http://schemas.microsoft.com/office/drawing/2014/main" id="{94FD474A-AD15-4FDB-ADCE-663C1A0B0541}"/>
              </a:ext>
            </a:extLst>
          </p:cNvPr>
          <p:cNvPicPr>
            <a:picLocks noGrp="1" noRot="1" noChangeAspect="1"/>
          </p:cNvPicPr>
          <p:nvPr>
            <p:ph idx="1"/>
            <a:videoFile r:link="rId1"/>
          </p:nvPr>
        </p:nvPicPr>
        <p:blipFill>
          <a:blip r:embed="rId3"/>
          <a:stretch>
            <a:fillRect/>
          </a:stretch>
        </p:blipFill>
        <p:spPr>
          <a:xfrm>
            <a:off x="3300413" y="1842048"/>
            <a:ext cx="6465093" cy="4845713"/>
          </a:xfrm>
          <a:prstGeom prst="rect">
            <a:avLst/>
          </a:prstGeom>
        </p:spPr>
      </p:pic>
    </p:spTree>
    <p:extLst>
      <p:ext uri="{BB962C8B-B14F-4D97-AF65-F5344CB8AC3E}">
        <p14:creationId xmlns:p14="http://schemas.microsoft.com/office/powerpoint/2010/main" val="264989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4ED09-E4C4-4546-85BD-08300CF477C1}"/>
              </a:ext>
            </a:extLst>
          </p:cNvPr>
          <p:cNvSpPr>
            <a:spLocks noGrp="1"/>
          </p:cNvSpPr>
          <p:nvPr>
            <p:ph type="title"/>
          </p:nvPr>
        </p:nvSpPr>
        <p:spPr>
          <a:xfrm>
            <a:off x="913795" y="609599"/>
            <a:ext cx="10353762" cy="1480457"/>
          </a:xfrm>
        </p:spPr>
        <p:txBody>
          <a:bodyPr>
            <a:normAutofit/>
          </a:bodyPr>
          <a:lstStyle/>
          <a:p>
            <a:pPr algn="l"/>
            <a:r>
              <a:rPr lang="fr-FR" dirty="0"/>
              <a:t>Des inégalités qui se lisent dans l’espace</a:t>
            </a:r>
            <a:br>
              <a:rPr lang="fr-FR" dirty="0"/>
            </a:br>
            <a:r>
              <a:rPr lang="fr-FR" sz="1800" dirty="0">
                <a:effectLst/>
              </a:rPr>
              <a:t>Dans le quartier de </a:t>
            </a:r>
            <a:r>
              <a:rPr lang="fr-FR" sz="1800" b="1" dirty="0">
                <a:effectLst/>
              </a:rPr>
              <a:t>Loresho (à Nairobi), au Kenya </a:t>
            </a:r>
            <a:r>
              <a:rPr lang="fr-FR" sz="1800" dirty="0">
                <a:effectLst/>
              </a:rPr>
              <a:t>: des logements haut de gamme et sécurisés, où vivent les plus aisés, jouxtent des bidonvilles.</a:t>
            </a:r>
            <a:endParaRPr lang="fr-FR" sz="1800" dirty="0"/>
          </a:p>
        </p:txBody>
      </p:sp>
      <p:pic>
        <p:nvPicPr>
          <p:cNvPr id="5" name="Espace réservé du contenu 4" descr="Une image contenant bâtiment, extérieur, assis, train&#10;&#10;Description générée automatiquement">
            <a:extLst>
              <a:ext uri="{FF2B5EF4-FFF2-40B4-BE49-F238E27FC236}">
                <a16:creationId xmlns:a16="http://schemas.microsoft.com/office/drawing/2014/main" id="{3B33A978-9459-464C-80F2-D8BA5A8165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600" y="2217964"/>
            <a:ext cx="7907198" cy="4419983"/>
          </a:xfrm>
        </p:spPr>
      </p:pic>
      <p:sp>
        <p:nvSpPr>
          <p:cNvPr id="6" name="ZoneTexte 5">
            <a:extLst>
              <a:ext uri="{FF2B5EF4-FFF2-40B4-BE49-F238E27FC236}">
                <a16:creationId xmlns:a16="http://schemas.microsoft.com/office/drawing/2014/main" id="{B14CD2D7-290D-4352-8028-6A25A637256F}"/>
              </a:ext>
            </a:extLst>
          </p:cNvPr>
          <p:cNvSpPr txBox="1"/>
          <p:nvPr/>
        </p:nvSpPr>
        <p:spPr>
          <a:xfrm>
            <a:off x="8871857" y="2090057"/>
            <a:ext cx="3200400" cy="3970318"/>
          </a:xfrm>
          <a:prstGeom prst="rect">
            <a:avLst/>
          </a:prstGeom>
          <a:noFill/>
        </p:spPr>
        <p:txBody>
          <a:bodyPr wrap="square" rtlCol="0">
            <a:spAutoFit/>
          </a:bodyPr>
          <a:lstStyle/>
          <a:p>
            <a:pPr marL="228600" indent="-228600" algn="just">
              <a:buAutoNum type="arabicPeriod"/>
            </a:pPr>
            <a:r>
              <a:rPr lang="fr-FR" sz="1400" dirty="0"/>
              <a:t>Cette photographie été prise par Johnny Miller, un photographe américain qui a commencé à photographier les inégalités vues du ciel en 2016 en Afrique du Sud. Il a ensuite photographié ainsi des villes comme </a:t>
            </a:r>
            <a:r>
              <a:rPr lang="fr-FR" sz="1400" dirty="0" err="1"/>
              <a:t>Mumbay</a:t>
            </a:r>
            <a:r>
              <a:rPr lang="fr-FR" sz="1400" dirty="0"/>
              <a:t> (Inde), Dar es Salam (Tanzanie) ou encore Mexico (Mexique).</a:t>
            </a:r>
          </a:p>
          <a:p>
            <a:pPr marL="228600" indent="-228600" algn="just">
              <a:buAutoNum type="arabicPeriod"/>
            </a:pPr>
            <a:r>
              <a:rPr lang="fr-FR" sz="1400" dirty="0"/>
              <a:t>Au Kenya, huit millions de personnes vivent dans des bidonvilles. On estime que près d’un tiers des habitants de la ville de Nairobi vivent dans des bidonvilles comme celui de </a:t>
            </a:r>
            <a:r>
              <a:rPr lang="fr-FR" sz="1400" dirty="0" err="1"/>
              <a:t>Kibera</a:t>
            </a:r>
            <a:r>
              <a:rPr lang="fr-FR" sz="1400" dirty="0"/>
              <a:t>, le plus grand d’Afrique de l’Est.</a:t>
            </a:r>
          </a:p>
          <a:p>
            <a:pPr marL="228600" indent="-228600" algn="just">
              <a:buAutoNum type="arabicPeriod"/>
            </a:pPr>
            <a:r>
              <a:rPr lang="fr-FR" sz="1400" dirty="0"/>
              <a:t>Le quartier de Loresho est un quartier huppé. De nombreux expatriés y résident.</a:t>
            </a:r>
          </a:p>
        </p:txBody>
      </p:sp>
    </p:spTree>
    <p:extLst>
      <p:ext uri="{BB962C8B-B14F-4D97-AF65-F5344CB8AC3E}">
        <p14:creationId xmlns:p14="http://schemas.microsoft.com/office/powerpoint/2010/main" val="4031207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D2677D-5235-48C1-B762-9EF370EECEAF}"/>
              </a:ext>
            </a:extLst>
          </p:cNvPr>
          <p:cNvSpPr>
            <a:spLocks noGrp="1"/>
          </p:cNvSpPr>
          <p:nvPr>
            <p:ph type="title"/>
          </p:nvPr>
        </p:nvSpPr>
        <p:spPr/>
        <p:txBody>
          <a:bodyPr>
            <a:normAutofit fontScale="90000"/>
          </a:bodyPr>
          <a:lstStyle/>
          <a:p>
            <a:r>
              <a:rPr lang="fr-FR" sz="3200" dirty="0"/>
              <a:t>La privatisation de l’espace public dans les métropoles</a:t>
            </a:r>
            <a:br>
              <a:rPr lang="fr-FR" sz="3200" dirty="0"/>
            </a:br>
            <a:r>
              <a:rPr lang="fr-FR" sz="3200" dirty="0"/>
              <a:t>A. L’entre-soi et ses formes urbaines : fermer, murer, privatiser</a:t>
            </a:r>
            <a:br>
              <a:rPr lang="fr-FR" sz="3200" dirty="0"/>
            </a:br>
            <a:endParaRPr lang="fr-FR" sz="3200" dirty="0"/>
          </a:p>
        </p:txBody>
      </p:sp>
      <p:pic>
        <p:nvPicPr>
          <p:cNvPr id="6" name="Espace réservé du contenu 5" descr="Une image contenant herbe, extérieur, clôture, bâtiment&#10;&#10;Description générée automatiquement">
            <a:extLst>
              <a:ext uri="{FF2B5EF4-FFF2-40B4-BE49-F238E27FC236}">
                <a16:creationId xmlns:a16="http://schemas.microsoft.com/office/drawing/2014/main" id="{1BD2635C-D1DB-4F97-B05B-F4F31F29AFA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6303" y="1871472"/>
            <a:ext cx="4856163" cy="3412149"/>
          </a:xfrm>
        </p:spPr>
      </p:pic>
      <p:pic>
        <p:nvPicPr>
          <p:cNvPr id="8" name="Espace réservé du contenu 7">
            <a:extLst>
              <a:ext uri="{FF2B5EF4-FFF2-40B4-BE49-F238E27FC236}">
                <a16:creationId xmlns:a16="http://schemas.microsoft.com/office/drawing/2014/main" id="{382A02F7-A46F-4ED0-922A-BBBE5485421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09807" y="1871472"/>
            <a:ext cx="4857750" cy="3537709"/>
          </a:xfrm>
        </p:spPr>
      </p:pic>
      <p:sp>
        <p:nvSpPr>
          <p:cNvPr id="9" name="ZoneTexte 8">
            <a:extLst>
              <a:ext uri="{FF2B5EF4-FFF2-40B4-BE49-F238E27FC236}">
                <a16:creationId xmlns:a16="http://schemas.microsoft.com/office/drawing/2014/main" id="{955B7C13-867B-4B26-BDD7-59CAFE1ECE70}"/>
              </a:ext>
            </a:extLst>
          </p:cNvPr>
          <p:cNvSpPr txBox="1"/>
          <p:nvPr/>
        </p:nvSpPr>
        <p:spPr>
          <a:xfrm>
            <a:off x="689069" y="5527140"/>
            <a:ext cx="4856163" cy="1015663"/>
          </a:xfrm>
          <a:prstGeom prst="rect">
            <a:avLst/>
          </a:prstGeom>
          <a:noFill/>
        </p:spPr>
        <p:txBody>
          <a:bodyPr wrap="square" rtlCol="0">
            <a:spAutoFit/>
          </a:bodyPr>
          <a:lstStyle/>
          <a:p>
            <a:r>
              <a:rPr lang="fr-FR" b="1" dirty="0"/>
              <a:t>Publicité pour un quartier fermé du Caire </a:t>
            </a:r>
          </a:p>
          <a:p>
            <a:r>
              <a:rPr lang="fr-FR" sz="1400" dirty="0"/>
              <a:t>(site internet d’une agence immobilière du Caire en 2019)</a:t>
            </a:r>
          </a:p>
          <a:p>
            <a:r>
              <a:rPr lang="fr-FR" sz="1400" dirty="0"/>
              <a:t>Le site fait la promotion du quartier résidentiel fermé de </a:t>
            </a:r>
            <a:r>
              <a:rPr lang="fr-FR" sz="1400" i="1" dirty="0"/>
              <a:t>Katameya Heights</a:t>
            </a:r>
            <a:r>
              <a:rPr lang="fr-FR" sz="1400" dirty="0"/>
              <a:t>, situé dans la périphérie Est de la ville.</a:t>
            </a:r>
          </a:p>
        </p:txBody>
      </p:sp>
      <p:sp>
        <p:nvSpPr>
          <p:cNvPr id="10" name="ZoneTexte 9">
            <a:extLst>
              <a:ext uri="{FF2B5EF4-FFF2-40B4-BE49-F238E27FC236}">
                <a16:creationId xmlns:a16="http://schemas.microsoft.com/office/drawing/2014/main" id="{771A318B-00E4-4061-B37D-50C145F1D195}"/>
              </a:ext>
            </a:extLst>
          </p:cNvPr>
          <p:cNvSpPr txBox="1"/>
          <p:nvPr/>
        </p:nvSpPr>
        <p:spPr>
          <a:xfrm>
            <a:off x="6191573" y="5409181"/>
            <a:ext cx="5960356" cy="1446550"/>
          </a:xfrm>
          <a:prstGeom prst="rect">
            <a:avLst/>
          </a:prstGeom>
          <a:noFill/>
        </p:spPr>
        <p:txBody>
          <a:bodyPr wrap="square" rtlCol="0">
            <a:spAutoFit/>
          </a:bodyPr>
          <a:lstStyle/>
          <a:p>
            <a:r>
              <a:rPr lang="fr-FR" b="1" dirty="0"/>
              <a:t>Une tour sécurisée pour les classes moyennes au Brésil.</a:t>
            </a:r>
          </a:p>
          <a:p>
            <a:pPr marL="228600" indent="-228600">
              <a:buAutoNum type="arabicPeriod"/>
            </a:pPr>
            <a:r>
              <a:rPr lang="fr-FR" sz="1100" dirty="0"/>
              <a:t>La photographie représente l’entrée de la </a:t>
            </a:r>
            <a:r>
              <a:rPr lang="fr-FR" sz="1100" i="1" dirty="0"/>
              <a:t>Privilege Tower </a:t>
            </a:r>
            <a:r>
              <a:rPr lang="fr-FR" sz="1100" dirty="0"/>
              <a:t>à São José au Brésil. Il s’agit du portail d’entrée pour les voitures.</a:t>
            </a:r>
          </a:p>
          <a:p>
            <a:pPr marL="228600" indent="-228600">
              <a:buAutoNum type="arabicPeriod"/>
            </a:pPr>
            <a:r>
              <a:rPr lang="fr-FR" sz="1200" dirty="0"/>
              <a:t>La Privilege Tower est protégée par un important dispositif de sécurité : on distingue, à l’arrière-plan, un mur d’enceinte et des fils électrifiés. </a:t>
            </a:r>
          </a:p>
          <a:p>
            <a:pPr marL="228600" indent="-228600">
              <a:buAutoNum type="arabicPeriod"/>
            </a:pPr>
            <a:r>
              <a:rPr lang="fr-FR" sz="1200" dirty="0"/>
              <a:t>La tour en verre se distingue du quartier modeste d’Areias, où prédominent le bois, le béton et la brique.</a:t>
            </a:r>
          </a:p>
        </p:txBody>
      </p:sp>
    </p:spTree>
    <p:extLst>
      <p:ext uri="{BB962C8B-B14F-4D97-AF65-F5344CB8AC3E}">
        <p14:creationId xmlns:p14="http://schemas.microsoft.com/office/powerpoint/2010/main" val="4141646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D2677D-5235-48C1-B762-9EF370EECEAF}"/>
              </a:ext>
            </a:extLst>
          </p:cNvPr>
          <p:cNvSpPr>
            <a:spLocks noGrp="1"/>
          </p:cNvSpPr>
          <p:nvPr>
            <p:ph type="title"/>
          </p:nvPr>
        </p:nvSpPr>
        <p:spPr>
          <a:xfrm>
            <a:off x="913795" y="609600"/>
            <a:ext cx="10353762" cy="1261872"/>
          </a:xfrm>
        </p:spPr>
        <p:txBody>
          <a:bodyPr>
            <a:normAutofit fontScale="90000"/>
          </a:bodyPr>
          <a:lstStyle/>
          <a:p>
            <a:r>
              <a:rPr lang="fr-FR" sz="3200" dirty="0"/>
              <a:t>La privatisation de l’espace public dans les métropoles</a:t>
            </a:r>
            <a:br>
              <a:rPr lang="fr-FR" sz="3200" dirty="0"/>
            </a:br>
            <a:r>
              <a:rPr lang="fr-FR" sz="3200" dirty="0"/>
              <a:t>B. De la ville pour tous à la métropole privée</a:t>
            </a:r>
            <a:br>
              <a:rPr lang="fr-FR" sz="3200" dirty="0"/>
            </a:br>
            <a:endParaRPr lang="fr-FR" sz="3200" dirty="0"/>
          </a:p>
        </p:txBody>
      </p:sp>
      <p:pic>
        <p:nvPicPr>
          <p:cNvPr id="6" name="Espace réservé du contenu 5">
            <a:extLst>
              <a:ext uri="{FF2B5EF4-FFF2-40B4-BE49-F238E27FC236}">
                <a16:creationId xmlns:a16="http://schemas.microsoft.com/office/drawing/2014/main" id="{1BD2635C-D1DB-4F97-B05B-F4F31F29AFA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rcRect/>
          <a:stretch/>
        </p:blipFill>
        <p:spPr>
          <a:xfrm>
            <a:off x="3193397" y="1562986"/>
            <a:ext cx="6157494" cy="1653684"/>
          </a:xfrm>
        </p:spPr>
      </p:pic>
      <p:sp>
        <p:nvSpPr>
          <p:cNvPr id="5" name="ZoneTexte 4">
            <a:extLst>
              <a:ext uri="{FF2B5EF4-FFF2-40B4-BE49-F238E27FC236}">
                <a16:creationId xmlns:a16="http://schemas.microsoft.com/office/drawing/2014/main" id="{553B815A-9E2E-4C25-83D8-546986B2BF47}"/>
              </a:ext>
            </a:extLst>
          </p:cNvPr>
          <p:cNvSpPr txBox="1"/>
          <p:nvPr/>
        </p:nvSpPr>
        <p:spPr>
          <a:xfrm>
            <a:off x="5880470" y="3325207"/>
            <a:ext cx="5915402" cy="3400931"/>
          </a:xfrm>
          <a:prstGeom prst="rect">
            <a:avLst/>
          </a:prstGeom>
          <a:noFill/>
        </p:spPr>
        <p:txBody>
          <a:bodyPr wrap="square" rtlCol="0">
            <a:spAutoFit/>
          </a:bodyPr>
          <a:lstStyle/>
          <a:p>
            <a:br>
              <a:rPr lang="fr-FR" sz="1300" dirty="0"/>
            </a:br>
            <a:r>
              <a:rPr lang="fr-FR" sz="1300" dirty="0"/>
              <a:t>D'ailleurs, Beauvallon va </a:t>
            </a:r>
            <a:r>
              <a:rPr lang="fr-FR" sz="1300" dirty="0" err="1"/>
              <a:t>s̕y</a:t>
            </a:r>
            <a:r>
              <a:rPr lang="fr-FR" sz="1300" dirty="0"/>
              <a:t> mettre sans tarder. « Ce n'est qu'une question de temps », assure Michèle Potier, membre du conseil syndical et du comité d'intérêt de quartier. […] « Et pourquoi croyez‑vous qu'on demande la fermeture ? s'étonne Michèle Potier. Mais pour la sécurité, bien sûr ! Avec des portails automatiques, c'est plus difficile de voler une voiture ou de cambrioler une maison. »</a:t>
            </a:r>
            <a:br>
              <a:rPr lang="fr-FR" sz="1300" dirty="0"/>
            </a:br>
            <a:br>
              <a:rPr lang="fr-FR" sz="1300" dirty="0"/>
            </a:br>
            <a:r>
              <a:rPr lang="fr-FR" sz="1300" dirty="0"/>
              <a:t>[…] Centaines d'études de cas à l'appui, Élisabeth Dorier livre une analyse plus complexe : « Les causes de fermeture conjuguent plusieurs facteurs. La volonté d'entre‑soi, bien sûr, le malaise à proximité de grandes cités HLM, notamment dans des zones au Nord et à l'Est qui se sont ouvertes récemment à l'urbanisation… Mais c'est le besoin de sanctuariser des places de stationnement qui ressort en priorité, dans une ville où l'offre de transports publics est insuffisante. »</a:t>
            </a:r>
          </a:p>
          <a:p>
            <a:br>
              <a:rPr lang="fr-FR" sz="1400" dirty="0"/>
            </a:br>
            <a:r>
              <a:rPr lang="fr-FR" sz="1400" dirty="0"/>
              <a:t>Gilles </a:t>
            </a:r>
            <a:r>
              <a:rPr lang="fr-FR" sz="1400" dirty="0" err="1"/>
              <a:t>Rof</a:t>
            </a:r>
            <a:r>
              <a:rPr lang="fr-FR" sz="1400" dirty="0"/>
              <a:t>, « Pourquoi Marseille se barricade », </a:t>
            </a:r>
            <a:r>
              <a:rPr lang="fr-FR" sz="1400" i="1" dirty="0"/>
              <a:t>Le Monde</a:t>
            </a:r>
            <a:r>
              <a:rPr lang="fr-FR" sz="1400" dirty="0"/>
              <a:t>, 9 octobre 2014</a:t>
            </a:r>
          </a:p>
          <a:p>
            <a:endParaRPr lang="fr-FR" dirty="0"/>
          </a:p>
        </p:txBody>
      </p:sp>
      <p:sp>
        <p:nvSpPr>
          <p:cNvPr id="7" name="ZoneTexte 6">
            <a:extLst>
              <a:ext uri="{FF2B5EF4-FFF2-40B4-BE49-F238E27FC236}">
                <a16:creationId xmlns:a16="http://schemas.microsoft.com/office/drawing/2014/main" id="{B7EE1779-FD24-455D-B087-6CFDDACCD349}"/>
              </a:ext>
            </a:extLst>
          </p:cNvPr>
          <p:cNvSpPr txBox="1"/>
          <p:nvPr/>
        </p:nvSpPr>
        <p:spPr>
          <a:xfrm>
            <a:off x="1" y="3429000"/>
            <a:ext cx="5655078" cy="3493264"/>
          </a:xfrm>
          <a:prstGeom prst="rect">
            <a:avLst/>
          </a:prstGeom>
          <a:noFill/>
        </p:spPr>
        <p:txBody>
          <a:bodyPr wrap="square" rtlCol="0">
            <a:spAutoFit/>
          </a:bodyPr>
          <a:lstStyle/>
          <a:p>
            <a:pPr algn="just"/>
            <a:r>
              <a:rPr lang="fr-FR" sz="1300" dirty="0"/>
              <a:t>Beauvallon, au pied du parc national des Calanques et à deux pas de la prison des Baumettes… Ce quartier du 9</a:t>
            </a:r>
            <a:r>
              <a:rPr lang="fr-FR" sz="1300" baseline="30000" dirty="0"/>
              <a:t>e</a:t>
            </a:r>
            <a:r>
              <a:rPr lang="fr-FR" sz="1300" dirty="0"/>
              <a:t> arrondissement de Marseille est l'un des rares ensembles à ne pas avoir encore dressé de murs entre ses 700 logements et le reste du monde. Grilles, clôtures, portails automatiques... Dans les quinze dernières années, les « communautés emmurées » sont devenues un élément constitutif de l'habitat marseillais. Selon une étude de l'université Aix‑Marseille, 29 % des logements se situent désormais dans des résidences clôturées. Ce qui lamine l'image de ville « capitale du vivre‑ensemble » régulièrement servie par les politiques locaux. Si le phénomène touche toute la France, « à Marseille, la tendance au cloisonnement en enclaves résidentielles fermées est massive », estime Élisabeth Dorier, géographe et pilote de la recherche menée depuis sept ans par une équipe du Laboratoire population environnement développement (LPED). « Elle touche tous les types de logement – ancien, récent, individuel, collectif, luxueux ou très modeste – et tous les arrondissements de la ville. » 75 % des 1 550 résidences recensées se sont ainsi fermées depuis l'an 2000. Et aucun promoteur immobilier ne </a:t>
            </a:r>
            <a:r>
              <a:rPr lang="fr-FR" sz="1300" dirty="0" err="1"/>
              <a:t>s̕aventure</a:t>
            </a:r>
            <a:r>
              <a:rPr lang="fr-FR" sz="1300" dirty="0"/>
              <a:t>, désormais, à proposer aux acheteurs un projet neuf sans l'étiquette « sécurisée ». Euphémisme pour accès contrôlés et frontières étanches.</a:t>
            </a:r>
          </a:p>
        </p:txBody>
      </p:sp>
      <p:sp>
        <p:nvSpPr>
          <p:cNvPr id="11" name="ZoneTexte 10">
            <a:extLst>
              <a:ext uri="{FF2B5EF4-FFF2-40B4-BE49-F238E27FC236}">
                <a16:creationId xmlns:a16="http://schemas.microsoft.com/office/drawing/2014/main" id="{2F1193E6-2276-406E-825A-682E9D5A2965}"/>
              </a:ext>
            </a:extLst>
          </p:cNvPr>
          <p:cNvSpPr txBox="1"/>
          <p:nvPr/>
        </p:nvSpPr>
        <p:spPr>
          <a:xfrm flipH="1">
            <a:off x="407087" y="1562986"/>
            <a:ext cx="2672010" cy="1569660"/>
          </a:xfrm>
          <a:prstGeom prst="rect">
            <a:avLst/>
          </a:prstGeom>
          <a:noFill/>
        </p:spPr>
        <p:txBody>
          <a:bodyPr wrap="square" rtlCol="0">
            <a:spAutoFit/>
          </a:bodyPr>
          <a:lstStyle/>
          <a:p>
            <a:r>
              <a:rPr lang="fr-FR" sz="1600" b="1" dirty="0"/>
              <a:t>Ci-contre : L’augmentation de résidences fermées à Marseille</a:t>
            </a:r>
          </a:p>
          <a:p>
            <a:endParaRPr lang="fr-FR" sz="1600" dirty="0"/>
          </a:p>
          <a:p>
            <a:endParaRPr lang="fr-FR" sz="1600" b="1" dirty="0"/>
          </a:p>
          <a:p>
            <a:r>
              <a:rPr lang="fr-FR" sz="1600" b="1" dirty="0"/>
              <a:t>Ci-dessous : Marseille, une métropole qui se privatise.</a:t>
            </a:r>
          </a:p>
        </p:txBody>
      </p:sp>
    </p:spTree>
    <p:extLst>
      <p:ext uri="{BB962C8B-B14F-4D97-AF65-F5344CB8AC3E}">
        <p14:creationId xmlns:p14="http://schemas.microsoft.com/office/powerpoint/2010/main" val="173036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édia en ligne 3" title="Chine: Chongqing, plus vaste ville au monde, grande comme l'Autriche !">
            <a:hlinkClick r:id="" action="ppaction://media"/>
            <a:extLst>
              <a:ext uri="{FF2B5EF4-FFF2-40B4-BE49-F238E27FC236}">
                <a16:creationId xmlns:a16="http://schemas.microsoft.com/office/drawing/2014/main" id="{7117DBCF-FD2A-4E2F-8D2E-82AAE535D9FE}"/>
              </a:ext>
            </a:extLst>
          </p:cNvPr>
          <p:cNvPicPr>
            <a:picLocks noGrp="1" noRot="1" noChangeAspect="1"/>
          </p:cNvPicPr>
          <p:nvPr>
            <p:ph idx="1"/>
            <a:videoFile r:link="rId1"/>
          </p:nvPr>
        </p:nvPicPr>
        <p:blipFill>
          <a:blip r:embed="rId3"/>
          <a:stretch>
            <a:fillRect/>
          </a:stretch>
        </p:blipFill>
        <p:spPr>
          <a:xfrm>
            <a:off x="830263" y="449263"/>
            <a:ext cx="10541000" cy="5929312"/>
          </a:xfrm>
          <a:prstGeom prst="rect">
            <a:avLst/>
          </a:prstGeom>
        </p:spPr>
      </p:pic>
    </p:spTree>
    <p:extLst>
      <p:ext uri="{BB962C8B-B14F-4D97-AF65-F5344CB8AC3E}">
        <p14:creationId xmlns:p14="http://schemas.microsoft.com/office/powerpoint/2010/main" val="341966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1C5FC1-EABC-4526-9951-C16E75BA83BD}"/>
              </a:ext>
            </a:extLst>
          </p:cNvPr>
          <p:cNvSpPr>
            <a:spLocks noGrp="1"/>
          </p:cNvSpPr>
          <p:nvPr>
            <p:ph type="title"/>
          </p:nvPr>
        </p:nvSpPr>
        <p:spPr>
          <a:xfrm>
            <a:off x="600890" y="609600"/>
            <a:ext cx="10894423" cy="1257300"/>
          </a:xfrm>
        </p:spPr>
        <p:txBody>
          <a:bodyPr>
            <a:normAutofit fontScale="90000"/>
          </a:bodyPr>
          <a:lstStyle/>
          <a:p>
            <a:r>
              <a:rPr lang="fr-FR" b="1" dirty="0">
                <a:solidFill>
                  <a:srgbClr val="FFFFFF"/>
                </a:solidFill>
                <a:cs typeface="Calibri Light" panose="020F0302020204030204" pitchFamily="34" charset="0"/>
              </a:rPr>
              <a:t>Cours n°1 : </a:t>
            </a:r>
            <a:br>
              <a:rPr lang="fr-FR" b="1" dirty="0">
                <a:solidFill>
                  <a:srgbClr val="FFFFFF"/>
                </a:solidFill>
                <a:cs typeface="Calibri Light" panose="020F0302020204030204" pitchFamily="34" charset="0"/>
              </a:rPr>
            </a:br>
            <a:r>
              <a:rPr lang="fr-FR" b="1" dirty="0">
                <a:solidFill>
                  <a:srgbClr val="FFFFFF"/>
                </a:solidFill>
                <a:cs typeface="Calibri Light" panose="020F0302020204030204" pitchFamily="34" charset="0"/>
              </a:rPr>
              <a:t>Des métropoles fragmentées et inégalitaires</a:t>
            </a:r>
            <a:endParaRPr lang="fr-FR" dirty="0"/>
          </a:p>
        </p:txBody>
      </p:sp>
      <p:sp>
        <p:nvSpPr>
          <p:cNvPr id="5" name="ZoneTexte 4">
            <a:extLst>
              <a:ext uri="{FF2B5EF4-FFF2-40B4-BE49-F238E27FC236}">
                <a16:creationId xmlns:a16="http://schemas.microsoft.com/office/drawing/2014/main" id="{C672BA86-D7F8-45D1-9AA2-32EA97445FBE}"/>
              </a:ext>
            </a:extLst>
          </p:cNvPr>
          <p:cNvSpPr txBox="1"/>
          <p:nvPr/>
        </p:nvSpPr>
        <p:spPr>
          <a:xfrm>
            <a:off x="0" y="2116183"/>
            <a:ext cx="12192000" cy="7599003"/>
          </a:xfrm>
          <a:prstGeom prst="rect">
            <a:avLst/>
          </a:prstGeom>
          <a:solidFill>
            <a:schemeClr val="tx1"/>
          </a:solidFill>
        </p:spPr>
        <p:txBody>
          <a:bodyPr wrap="square" rtlCol="0">
            <a:spAutoFit/>
          </a:bodyPr>
          <a:lstStyle/>
          <a:p>
            <a:pPr marL="342900" indent="-342900" algn="just">
              <a:buFont typeface="Wingdings" panose="05000000000000000000" pitchFamily="2" charset="2"/>
              <a:buChar char="Ø"/>
            </a:pPr>
            <a:r>
              <a:rPr lang="fr-FR" dirty="0">
                <a:solidFill>
                  <a:schemeClr val="bg1"/>
                </a:solidFill>
                <a:latin typeface="Calisto MT" panose="02040603050505030304" pitchFamily="18" charset="0"/>
              </a:rPr>
              <a:t>À cause de leur attractivité et de la croissance démographique naturelle, les métropoles doivent loger toujours plus d’habitants. Elles s’étalent spatialement.</a:t>
            </a:r>
          </a:p>
          <a:p>
            <a:pPr algn="just"/>
            <a:endParaRPr lang="fr-FR" dirty="0">
              <a:solidFill>
                <a:schemeClr val="bg1"/>
              </a:solidFill>
              <a:latin typeface="Calisto MT" panose="02040603050505030304" pitchFamily="18" charset="0"/>
            </a:endParaRPr>
          </a:p>
          <a:p>
            <a:pPr marL="342900" indent="-342900" algn="just">
              <a:buFont typeface="Wingdings" panose="05000000000000000000" pitchFamily="2" charset="2"/>
              <a:buChar char="Ø"/>
            </a:pPr>
            <a:r>
              <a:rPr lang="fr-FR" dirty="0">
                <a:solidFill>
                  <a:schemeClr val="bg1"/>
                </a:solidFill>
                <a:latin typeface="Calisto MT" panose="02040603050505030304" pitchFamily="18" charset="0"/>
              </a:rPr>
              <a:t>Les populations les plus pauvres sont reléguées loin du centre, notamment sous l’effet de la </a:t>
            </a:r>
            <a:r>
              <a:rPr lang="fr-FR" b="1" dirty="0">
                <a:solidFill>
                  <a:schemeClr val="bg1"/>
                </a:solidFill>
                <a:latin typeface="Calisto MT" panose="02040603050505030304" pitchFamily="18" charset="0"/>
              </a:rPr>
              <a:t>gentrification*</a:t>
            </a:r>
            <a:r>
              <a:rPr lang="fr-FR" dirty="0">
                <a:solidFill>
                  <a:schemeClr val="bg1"/>
                </a:solidFill>
                <a:latin typeface="Calisto MT" panose="02040603050505030304" pitchFamily="18" charset="0"/>
              </a:rPr>
              <a:t>. Dans les Suds, l’essentiel de cet étalement urbain prend la forme d’un habitat informel (bidonvilles, </a:t>
            </a:r>
            <a:r>
              <a:rPr lang="fr-FR" i="1" dirty="0">
                <a:solidFill>
                  <a:schemeClr val="bg1"/>
                </a:solidFill>
                <a:latin typeface="Calisto MT" panose="02040603050505030304" pitchFamily="18" charset="0"/>
              </a:rPr>
              <a:t>favelas</a:t>
            </a:r>
            <a:r>
              <a:rPr lang="fr-FR" dirty="0">
                <a:solidFill>
                  <a:schemeClr val="bg1"/>
                </a:solidFill>
                <a:latin typeface="Calisto MT" panose="02040603050505030304" pitchFamily="18" charset="0"/>
              </a:rPr>
              <a:t>, </a:t>
            </a:r>
            <a:r>
              <a:rPr lang="fr-FR" i="1" dirty="0">
                <a:solidFill>
                  <a:schemeClr val="bg1"/>
                </a:solidFill>
                <a:latin typeface="Calisto MT" panose="02040603050505030304" pitchFamily="18" charset="0"/>
              </a:rPr>
              <a:t>slums</a:t>
            </a:r>
            <a:r>
              <a:rPr lang="fr-FR" dirty="0">
                <a:solidFill>
                  <a:schemeClr val="bg1"/>
                </a:solidFill>
                <a:effectLst/>
                <a:latin typeface="Calisto MT" panose="02040603050505030304" pitchFamily="18" charset="0"/>
              </a:rPr>
              <a:t>).</a:t>
            </a:r>
          </a:p>
          <a:p>
            <a:pPr algn="just"/>
            <a:endParaRPr lang="fr-FR" dirty="0">
              <a:solidFill>
                <a:schemeClr val="bg1"/>
              </a:solidFill>
              <a:effectLst/>
              <a:latin typeface="Calisto MT" panose="02040603050505030304" pitchFamily="18" charset="0"/>
            </a:endParaRPr>
          </a:p>
          <a:p>
            <a:pPr marL="342900" indent="-342900" algn="just">
              <a:buFont typeface="Wingdings" panose="05000000000000000000" pitchFamily="2" charset="2"/>
              <a:buChar char="Ø"/>
            </a:pPr>
            <a:r>
              <a:rPr lang="fr-FR" dirty="0">
                <a:solidFill>
                  <a:schemeClr val="bg1"/>
                </a:solidFill>
                <a:effectLst/>
                <a:latin typeface="Calisto MT" panose="02040603050505030304" pitchFamily="18" charset="0"/>
              </a:rPr>
              <a:t>À cette </a:t>
            </a:r>
            <a:r>
              <a:rPr lang="fr-FR" b="1" dirty="0">
                <a:solidFill>
                  <a:schemeClr val="bg1"/>
                </a:solidFill>
                <a:effectLst/>
                <a:latin typeface="Calisto MT" panose="02040603050505030304" pitchFamily="18" charset="0"/>
              </a:rPr>
              <a:t>fragmentation*</a:t>
            </a:r>
            <a:r>
              <a:rPr lang="fr-FR" dirty="0">
                <a:solidFill>
                  <a:schemeClr val="bg1"/>
                </a:solidFill>
                <a:effectLst/>
                <a:latin typeface="Calisto MT" panose="02040603050505030304" pitchFamily="18" charset="0"/>
              </a:rPr>
              <a:t> de la ville « par le bas », s’ajoute une fragmentation «par le haut » avec la privatisation de la métropole. Les services de base sont privatisés, au Nord comme au Sud, au détriment des plus pauvres. L’espace lui-même peut être privatisé </a:t>
            </a:r>
            <a:r>
              <a:rPr lang="fr-FR" i="1" dirty="0">
                <a:solidFill>
                  <a:schemeClr val="bg1"/>
                </a:solidFill>
                <a:effectLst/>
                <a:latin typeface="Calisto MT" panose="02040603050505030304" pitchFamily="18" charset="0"/>
              </a:rPr>
              <a:t>(</a:t>
            </a:r>
            <a:r>
              <a:rPr lang="fr-FR" b="1" i="1" dirty="0">
                <a:solidFill>
                  <a:schemeClr val="bg1"/>
                </a:solidFill>
                <a:effectLst/>
                <a:latin typeface="Calisto MT" panose="02040603050505030304" pitchFamily="18" charset="0"/>
              </a:rPr>
              <a:t>gated communities*</a:t>
            </a:r>
            <a:r>
              <a:rPr lang="fr-FR" i="1" dirty="0">
                <a:solidFill>
                  <a:schemeClr val="bg1"/>
                </a:solidFill>
                <a:effectLst/>
                <a:latin typeface="Calisto MT" panose="02040603050505030304" pitchFamily="18" charset="0"/>
              </a:rPr>
              <a:t>).</a:t>
            </a:r>
          </a:p>
          <a:p>
            <a:pPr algn="just"/>
            <a:endParaRPr lang="fr-FR" i="1" dirty="0">
              <a:solidFill>
                <a:schemeClr val="bg1"/>
              </a:solidFill>
              <a:effectLst/>
              <a:latin typeface="Calisto MT" panose="02040603050505030304" pitchFamily="18" charset="0"/>
            </a:endParaRPr>
          </a:p>
          <a:p>
            <a:pPr marL="342900" indent="-342900" algn="just">
              <a:buFont typeface="Wingdings" panose="05000000000000000000" pitchFamily="2" charset="2"/>
              <a:buChar char="Ø"/>
            </a:pPr>
            <a:r>
              <a:rPr lang="fr-FR" b="1" dirty="0">
                <a:solidFill>
                  <a:schemeClr val="bg1"/>
                </a:solidFill>
                <a:latin typeface="Calisto MT" panose="02040603050505030304" pitchFamily="18" charset="0"/>
              </a:rPr>
              <a:t>Chiffres clés :</a:t>
            </a:r>
            <a:r>
              <a:rPr lang="fr-FR" dirty="0">
                <a:solidFill>
                  <a:schemeClr val="bg1"/>
                </a:solidFill>
                <a:latin typeface="Calisto MT" panose="02040603050505030304" pitchFamily="18" charset="0"/>
              </a:rPr>
              <a:t> 40 % de la croissance urbaine se fait dans les bidonvilles et 1,3 milliard d’habitants vivent dans un bidonville.</a:t>
            </a:r>
            <a:endParaRPr lang="fr-FR" b="1" dirty="0">
              <a:solidFill>
                <a:schemeClr val="bg1"/>
              </a:solidFill>
              <a:effectLst/>
              <a:latin typeface="Calisto MT" panose="02040603050505030304" pitchFamily="18" charset="0"/>
            </a:endParaRPr>
          </a:p>
          <a:p>
            <a:pPr marL="342900" indent="-342900" algn="just">
              <a:buFont typeface="Wingdings" panose="05000000000000000000" pitchFamily="2" charset="2"/>
              <a:buChar char="Ø"/>
            </a:pPr>
            <a:endParaRPr lang="fr-FR" i="1" dirty="0">
              <a:solidFill>
                <a:schemeClr val="bg1"/>
              </a:solidFill>
            </a:endParaRPr>
          </a:p>
          <a:p>
            <a:pPr marL="36900" indent="0" algn="just">
              <a:lnSpc>
                <a:spcPct val="90000"/>
              </a:lnSpc>
              <a:buNone/>
            </a:pPr>
            <a:endParaRPr lang="fr-FR" b="1" dirty="0">
              <a:solidFill>
                <a:schemeClr val="bg1"/>
              </a:solidFill>
              <a:cs typeface="Calibri Light" panose="020F0302020204030204" pitchFamily="34" charset="0"/>
            </a:endParaRPr>
          </a:p>
          <a:p>
            <a:pPr marL="36900" indent="0" algn="just">
              <a:lnSpc>
                <a:spcPct val="90000"/>
              </a:lnSpc>
              <a:buNone/>
            </a:pPr>
            <a:r>
              <a:rPr lang="fr-FR" b="1" dirty="0">
                <a:solidFill>
                  <a:schemeClr val="bg1"/>
                </a:solidFill>
                <a:cs typeface="Calibri Light" panose="020F0302020204030204" pitchFamily="34" charset="0"/>
              </a:rPr>
              <a:t>Vocabulaire</a:t>
            </a:r>
            <a:r>
              <a:rPr lang="fr-FR" dirty="0">
                <a:solidFill>
                  <a:schemeClr val="bg1"/>
                </a:solidFill>
                <a:cs typeface="Calibri Light" panose="020F0302020204030204" pitchFamily="34" charset="0"/>
              </a:rPr>
              <a:t>:</a:t>
            </a:r>
          </a:p>
          <a:p>
            <a:pPr marL="36900" indent="0" algn="just">
              <a:lnSpc>
                <a:spcPct val="90000"/>
              </a:lnSpc>
              <a:buNone/>
            </a:pPr>
            <a:endParaRPr lang="fr-FR" dirty="0">
              <a:solidFill>
                <a:schemeClr val="bg1"/>
              </a:solidFill>
              <a:cs typeface="Calibri Light" panose="020F0302020204030204" pitchFamily="34" charset="0"/>
            </a:endParaRPr>
          </a:p>
          <a:p>
            <a:pPr marL="36900" indent="0" algn="just">
              <a:lnSpc>
                <a:spcPct val="90000"/>
              </a:lnSpc>
              <a:buNone/>
            </a:pPr>
            <a:endParaRPr lang="fr-FR" dirty="0">
              <a:solidFill>
                <a:schemeClr val="bg1"/>
              </a:solidFill>
              <a:cs typeface="Calibri Light" panose="020F0302020204030204" pitchFamily="34" charset="0"/>
            </a:endParaRPr>
          </a:p>
          <a:p>
            <a:pPr algn="just">
              <a:lnSpc>
                <a:spcPct val="90000"/>
              </a:lnSpc>
              <a:buFontTx/>
              <a:buChar char="-"/>
            </a:pPr>
            <a:r>
              <a:rPr lang="fr-FR" b="1" dirty="0">
                <a:solidFill>
                  <a:schemeClr val="bg1"/>
                </a:solidFill>
                <a:cs typeface="Calibri Light" panose="020F0302020204030204" pitchFamily="34" charset="0"/>
              </a:rPr>
              <a:t>fragmentation socio-spatiale</a:t>
            </a:r>
            <a:r>
              <a:rPr lang="fr-FR" dirty="0">
                <a:solidFill>
                  <a:schemeClr val="bg1"/>
                </a:solidFill>
                <a:cs typeface="Calibri Light" panose="020F0302020204030204" pitchFamily="34" charset="0"/>
              </a:rPr>
              <a:t>: Coupure entre les parties de la ville, sur le plan social et économique.</a:t>
            </a:r>
          </a:p>
          <a:p>
            <a:pPr algn="just">
              <a:lnSpc>
                <a:spcPct val="90000"/>
              </a:lnSpc>
              <a:buFontTx/>
              <a:buChar char="-"/>
            </a:pPr>
            <a:endParaRPr lang="fr-FR" dirty="0">
              <a:solidFill>
                <a:schemeClr val="bg1"/>
              </a:solidFill>
              <a:cs typeface="Calibri Light" panose="020F0302020204030204" pitchFamily="34" charset="0"/>
            </a:endParaRPr>
          </a:p>
          <a:p>
            <a:pPr algn="just">
              <a:lnSpc>
                <a:spcPct val="90000"/>
              </a:lnSpc>
              <a:buFontTx/>
              <a:buChar char="-"/>
            </a:pPr>
            <a:r>
              <a:rPr lang="fr-FR" b="1" dirty="0">
                <a:solidFill>
                  <a:schemeClr val="bg1"/>
                </a:solidFill>
                <a:cs typeface="Calibri Light" panose="020F0302020204030204" pitchFamily="34" charset="0"/>
              </a:rPr>
              <a:t> gentrification </a:t>
            </a:r>
            <a:r>
              <a:rPr lang="fr-FR" dirty="0">
                <a:solidFill>
                  <a:schemeClr val="bg1"/>
                </a:solidFill>
                <a:cs typeface="Calibri Light" panose="020F0302020204030204" pitchFamily="34" charset="0"/>
              </a:rPr>
              <a:t>: processus de remplacement des classes populaires par des classes aisées.</a:t>
            </a:r>
            <a:endParaRPr lang="fr-FR" b="1" dirty="0">
              <a:solidFill>
                <a:schemeClr val="bg1"/>
              </a:solidFill>
              <a:cs typeface="Calibri Light" panose="020F0302020204030204" pitchFamily="34" charset="0"/>
            </a:endParaRPr>
          </a:p>
          <a:p>
            <a:pPr algn="just">
              <a:lnSpc>
                <a:spcPct val="90000"/>
              </a:lnSpc>
              <a:buFontTx/>
              <a:buChar char="-"/>
            </a:pPr>
            <a:endParaRPr lang="fr-FR" dirty="0">
              <a:solidFill>
                <a:schemeClr val="bg1"/>
              </a:solidFill>
              <a:cs typeface="Calibri Light" panose="020F0302020204030204" pitchFamily="34" charset="0"/>
            </a:endParaRPr>
          </a:p>
          <a:p>
            <a:pPr algn="just">
              <a:lnSpc>
                <a:spcPct val="90000"/>
              </a:lnSpc>
              <a:buFontTx/>
              <a:buChar char="-"/>
            </a:pPr>
            <a:r>
              <a:rPr lang="fr-FR" b="1" i="1" dirty="0">
                <a:solidFill>
                  <a:schemeClr val="bg1"/>
                </a:solidFill>
                <a:cs typeface="Calibri Light" panose="020F0302020204030204" pitchFamily="34" charset="0"/>
              </a:rPr>
              <a:t>Gated Community</a:t>
            </a:r>
            <a:r>
              <a:rPr lang="fr-FR" i="1" dirty="0">
                <a:solidFill>
                  <a:schemeClr val="bg1"/>
                </a:solidFill>
                <a:cs typeface="Calibri Light" panose="020F0302020204030204" pitchFamily="34" charset="0"/>
              </a:rPr>
              <a:t>: </a:t>
            </a:r>
            <a:r>
              <a:rPr lang="fr-FR" dirty="0">
                <a:solidFill>
                  <a:schemeClr val="bg1"/>
                </a:solidFill>
                <a:cs typeface="Calibri Light" panose="020F0302020204030204" pitchFamily="34" charset="0"/>
              </a:rPr>
              <a:t>quartier résidentiel fermé.</a:t>
            </a:r>
          </a:p>
          <a:p>
            <a:pPr algn="just"/>
            <a:endParaRPr lang="fr-FR" i="1" dirty="0">
              <a:solidFill>
                <a:schemeClr val="bg1"/>
              </a:solidFill>
            </a:endParaRPr>
          </a:p>
          <a:p>
            <a:pPr marL="342900" indent="-342900" algn="just">
              <a:buFont typeface="Wingdings" panose="05000000000000000000" pitchFamily="2" charset="2"/>
              <a:buChar char="Ø"/>
            </a:pPr>
            <a:endParaRPr lang="fr-FR" i="1" dirty="0">
              <a:solidFill>
                <a:schemeClr val="bg1"/>
              </a:solidFill>
            </a:endParaRPr>
          </a:p>
          <a:p>
            <a:pPr marL="342900" indent="-342900" algn="just">
              <a:buFont typeface="Wingdings" panose="05000000000000000000" pitchFamily="2" charset="2"/>
              <a:buChar char="Ø"/>
            </a:pPr>
            <a:endParaRPr lang="fr-FR" i="1" dirty="0">
              <a:solidFill>
                <a:schemeClr val="bg1"/>
              </a:solidFill>
            </a:endParaRPr>
          </a:p>
          <a:p>
            <a:pPr marL="342900" indent="-342900" algn="just">
              <a:buFont typeface="Wingdings" panose="05000000000000000000" pitchFamily="2" charset="2"/>
              <a:buChar char="Ø"/>
            </a:pPr>
            <a:endParaRPr lang="fr-FR" i="1" dirty="0">
              <a:solidFill>
                <a:schemeClr val="bg1"/>
              </a:solidFill>
            </a:endParaRPr>
          </a:p>
          <a:p>
            <a:pPr marL="342900" indent="-342900" algn="just">
              <a:buFont typeface="Wingdings" panose="05000000000000000000" pitchFamily="2" charset="2"/>
              <a:buChar char="Ø"/>
            </a:pPr>
            <a:endParaRPr lang="fr-FR" i="1" dirty="0">
              <a:solidFill>
                <a:schemeClr val="bg1"/>
              </a:solidFill>
            </a:endParaRPr>
          </a:p>
          <a:p>
            <a:pPr algn="just"/>
            <a:endParaRPr lang="fr-FR" dirty="0">
              <a:solidFill>
                <a:schemeClr val="bg1"/>
              </a:solidFill>
            </a:endParaRPr>
          </a:p>
        </p:txBody>
      </p:sp>
    </p:spTree>
    <p:extLst>
      <p:ext uri="{BB962C8B-B14F-4D97-AF65-F5344CB8AC3E}">
        <p14:creationId xmlns:p14="http://schemas.microsoft.com/office/powerpoint/2010/main" val="198990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A5CBD0-030C-419D-B27A-F6365EF333DB}"/>
              </a:ext>
            </a:extLst>
          </p:cNvPr>
          <p:cNvSpPr>
            <a:spLocks noGrp="1"/>
          </p:cNvSpPr>
          <p:nvPr>
            <p:ph type="title"/>
          </p:nvPr>
        </p:nvSpPr>
        <p:spPr/>
        <p:txBody>
          <a:bodyPr>
            <a:normAutofit fontScale="90000"/>
          </a:bodyPr>
          <a:lstStyle/>
          <a:p>
            <a:br>
              <a:rPr lang="fr-FR" dirty="0"/>
            </a:br>
            <a:r>
              <a:rPr lang="fr-FR" dirty="0"/>
              <a:t>Du plus grand bidonville à la maison la plus chère du monde</a:t>
            </a:r>
            <a:br>
              <a:rPr lang="fr-FR" dirty="0"/>
            </a:br>
            <a:endParaRPr lang="fr-FR" dirty="0"/>
          </a:p>
        </p:txBody>
      </p:sp>
      <p:pic>
        <p:nvPicPr>
          <p:cNvPr id="4" name="Média en ligne 3" title="Du plus grand bidonville ￃﾠ la maison la plus chￃﾨre du monde">
            <a:hlinkClick r:id="" action="ppaction://media"/>
            <a:extLst>
              <a:ext uri="{FF2B5EF4-FFF2-40B4-BE49-F238E27FC236}">
                <a16:creationId xmlns:a16="http://schemas.microsoft.com/office/drawing/2014/main" id="{30EBA23F-A4A8-4A6F-B4F5-BA1D738851B6}"/>
              </a:ext>
            </a:extLst>
          </p:cNvPr>
          <p:cNvPicPr>
            <a:picLocks noGrp="1" noRot="1" noChangeAspect="1"/>
          </p:cNvPicPr>
          <p:nvPr>
            <p:ph idx="1"/>
            <a:videoFile r:link="rId1"/>
          </p:nvPr>
        </p:nvPicPr>
        <p:blipFill>
          <a:blip r:embed="rId3"/>
          <a:stretch>
            <a:fillRect/>
          </a:stretch>
        </p:blipFill>
        <p:spPr>
          <a:xfrm>
            <a:off x="2789238" y="2076450"/>
            <a:ext cx="6604000" cy="3714750"/>
          </a:xfrm>
          <a:prstGeom prst="rect">
            <a:avLst/>
          </a:prstGeom>
        </p:spPr>
      </p:pic>
    </p:spTree>
    <p:extLst>
      <p:ext uri="{BB962C8B-B14F-4D97-AF65-F5344CB8AC3E}">
        <p14:creationId xmlns:p14="http://schemas.microsoft.com/office/powerpoint/2010/main" val="186802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94B97B-612F-4828-B7D8-4EEEC3129CEF}"/>
              </a:ext>
            </a:extLst>
          </p:cNvPr>
          <p:cNvSpPr>
            <a:spLocks noGrp="1"/>
          </p:cNvSpPr>
          <p:nvPr>
            <p:ph type="title"/>
          </p:nvPr>
        </p:nvSpPr>
        <p:spPr/>
        <p:txBody>
          <a:bodyPr>
            <a:normAutofit fontScale="90000"/>
          </a:bodyPr>
          <a:lstStyle/>
          <a:p>
            <a:r>
              <a:rPr lang="fr-FR" dirty="0"/>
              <a:t>Manifestation contre la gentrification à Brooklyn (New-York)</a:t>
            </a:r>
          </a:p>
        </p:txBody>
      </p:sp>
      <p:pic>
        <p:nvPicPr>
          <p:cNvPr id="5" name="Espace réservé du contenu 4">
            <a:extLst>
              <a:ext uri="{FF2B5EF4-FFF2-40B4-BE49-F238E27FC236}">
                <a16:creationId xmlns:a16="http://schemas.microsoft.com/office/drawing/2014/main" id="{EF5F4D34-76D1-4860-ACE2-05A1FF6F84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6942" y="2076450"/>
            <a:ext cx="5648590" cy="3714750"/>
          </a:xfrm>
        </p:spPr>
      </p:pic>
    </p:spTree>
    <p:extLst>
      <p:ext uri="{BB962C8B-B14F-4D97-AF65-F5344CB8AC3E}">
        <p14:creationId xmlns:p14="http://schemas.microsoft.com/office/powerpoint/2010/main" val="12770032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_2SEEDS">
      <a:dk1>
        <a:srgbClr val="000000"/>
      </a:dk1>
      <a:lt1>
        <a:srgbClr val="FFFFFF"/>
      </a:lt1>
      <a:dk2>
        <a:srgbClr val="412A24"/>
      </a:dk2>
      <a:lt2>
        <a:srgbClr val="E2E4E8"/>
      </a:lt2>
      <a:accent1>
        <a:srgbClr val="DB8F7A"/>
      </a:accent1>
      <a:accent2>
        <a:srgbClr val="C39A53"/>
      </a:accent2>
      <a:accent3>
        <a:srgbClr val="A2A660"/>
      </a:accent3>
      <a:accent4>
        <a:srgbClr val="55ADB4"/>
      </a:accent4>
      <a:accent5>
        <a:srgbClr val="70A5D8"/>
      </a:accent5>
      <a:accent6>
        <a:srgbClr val="646FD5"/>
      </a:accent6>
      <a:hlink>
        <a:srgbClr val="6983AE"/>
      </a:hlink>
      <a:folHlink>
        <a:srgbClr val="7F7F7F"/>
      </a:folHlink>
    </a:clrScheme>
    <a:fontScheme name="Slate">
      <a:majorFont>
        <a:latin typeface="Bodoni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emplate/>
  <TotalTime>1351</TotalTime>
  <Words>1297</Words>
  <Application>Microsoft Office PowerPoint</Application>
  <PresentationFormat>Grand écran</PresentationFormat>
  <Paragraphs>65</Paragraphs>
  <Slides>10</Slides>
  <Notes>0</Notes>
  <HiddenSlides>0</HiddenSlides>
  <MMClips>3</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Bodoni MT</vt:lpstr>
      <vt:lpstr>Calisto MT</vt:lpstr>
      <vt:lpstr>Goudy Old Style</vt:lpstr>
      <vt:lpstr>Wingdings</vt:lpstr>
      <vt:lpstr>Wingdings 2</vt:lpstr>
      <vt:lpstr>SlateVTI</vt:lpstr>
      <vt:lpstr>La métropolisation, un processus mondial différencié</vt:lpstr>
      <vt:lpstr>Une Gated Community Générique de la série Weeds</vt:lpstr>
      <vt:lpstr>Des inégalités qui se lisent dans l’espace Dans le quartier de Loresho (à Nairobi), au Kenya : des logements haut de gamme et sécurisés, où vivent les plus aisés, jouxtent des bidonvilles.</vt:lpstr>
      <vt:lpstr>La privatisation de l’espace public dans les métropoles A. L’entre-soi et ses formes urbaines : fermer, murer, privatiser </vt:lpstr>
      <vt:lpstr>La privatisation de l’espace public dans les métropoles B. De la ville pour tous à la métropole privée </vt:lpstr>
      <vt:lpstr>Présentation PowerPoint</vt:lpstr>
      <vt:lpstr>Cours n°1 :  Des métropoles fragmentées et inégalitaires</vt:lpstr>
      <vt:lpstr> Du plus grand bidonville à la maison la plus chère du monde </vt:lpstr>
      <vt:lpstr>Manifestation contre la gentrification à Brooklyn (New-York)</vt:lpstr>
      <vt:lpstr>Cours n°2 :  Gérer durablement les métropoles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métropolisation, un processus mondial différencié</dc:title>
  <dc:creator>David BARBAUD</dc:creator>
  <cp:lastModifiedBy>Henry Letellier</cp:lastModifiedBy>
  <cp:revision>29</cp:revision>
  <dcterms:created xsi:type="dcterms:W3CDTF">2019-11-17T13:42:26Z</dcterms:created>
  <dcterms:modified xsi:type="dcterms:W3CDTF">2019-12-03T20:20:35Z</dcterms:modified>
</cp:coreProperties>
</file>